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olors1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82" r:id="rId3"/>
    <p:sldId id="293" r:id="rId4"/>
    <p:sldId id="256" r:id="rId5"/>
    <p:sldId id="257" r:id="rId6"/>
    <p:sldId id="259" r:id="rId7"/>
    <p:sldId id="298" r:id="rId8"/>
    <p:sldId id="261" r:id="rId9"/>
    <p:sldId id="262" r:id="rId10"/>
    <p:sldId id="263" r:id="rId11"/>
    <p:sldId id="258" r:id="rId12"/>
    <p:sldId id="273" r:id="rId13"/>
    <p:sldId id="28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AA5788D2-30F8-42C7-B07F-59431EDBC0E5}">
          <p14:sldIdLst>
            <p14:sldId id="277"/>
            <p14:sldId id="282"/>
            <p14:sldId id="293"/>
          </p14:sldIdLst>
        </p14:section>
        <p14:section name="Content Slides" id="{E75644C2-F9D4-4D53-AFA6-143D071050E2}">
          <p14:sldIdLst>
            <p14:sldId id="256"/>
            <p14:sldId id="257"/>
            <p14:sldId id="259"/>
            <p14:sldId id="298"/>
            <p14:sldId id="261"/>
            <p14:sldId id="262"/>
            <p14:sldId id="263"/>
            <p14:sldId id="258"/>
            <p14:sldId id="273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626"/>
    <a:srgbClr val="545759"/>
    <a:srgbClr val="96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BF80-94D1-4F09-BA00-747C081EF762}" v="32" dt="2021-05-25T14:42:4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81429" autoAdjust="0"/>
  </p:normalViewPr>
  <p:slideViewPr>
    <p:cSldViewPr snapToGrid="0">
      <p:cViewPr varScale="1">
        <p:scale>
          <a:sx n="103" d="100"/>
          <a:sy n="103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today’s session. The [name association] presents [name of session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 and I will be moderating the session.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Alright, so you’ve heard many great ideas, methods, strategies and similar this session, but which ONE thing you heard today stands out? </a:t>
            </a:r>
          </a:p>
          <a:p>
            <a:endParaRPr lang="en-US" dirty="0"/>
          </a:p>
          <a:p>
            <a:r>
              <a:rPr lang="en-US" dirty="0"/>
              <a:t>What will you either apply back at work right away or that you want to look at further when you leave the session? </a:t>
            </a:r>
          </a:p>
          <a:p>
            <a:endParaRPr lang="en-US" dirty="0"/>
          </a:p>
          <a:p>
            <a:r>
              <a:rPr lang="en-US" dirty="0"/>
              <a:t>Take a moment to consider your ideas or look at your notes and etc. then type it into the chat panel. If you see someone’s idea that you find interesting - feel free to comment back to them. To do this typically you put an @ and then their name and type your thoughts. </a:t>
            </a:r>
          </a:p>
          <a:p>
            <a:endParaRPr lang="en-US" dirty="0"/>
          </a:p>
          <a:p>
            <a:r>
              <a:rPr lang="en-US" dirty="0"/>
              <a:t>I’ll be quiet and give you a few moments to share your thoughts NOW in the Chat panel.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Watch the chat panel and comment on some of the ideas coming in. Use their name and reiterate the point. “Yes, Jim Smith that was a pretty interesting stat [name] shared on the [fact]” and so on. Use this as an opportunity to ask further questions directly from attendees.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If you found today’s topic particularly interesting, find ways to continue the learning. We’ve provided a few additional resources to extend the topic outside of this session. Write them down. Use your phone to take a picture of this screen. Review the slide deck that came in your session email today. Our association is here to support your goals.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Locate and additional resources to share with members that extend beyond this session – pubs, websites, name people and share email address or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/>
              <a:t>It’s </a:t>
            </a:r>
            <a:r>
              <a:rPr lang="en-US" dirty="0"/>
              <a:t>time to answer some of the questions you’ve been asking from the Q&amp;A panel. 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Make sure to use their name and show appreciation for the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F5F01AAB-3C7A-429F-A427-98000F923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DAA-8F79-4530-BC4C-50A33F0D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CF80F04-B0FA-43FA-8CD7-CBA82C2D921E}"/>
              </a:ext>
            </a:extLst>
          </p:cNvPr>
          <p:cNvSpPr/>
          <p:nvPr userDrawn="1"/>
        </p:nvSpPr>
        <p:spPr>
          <a:xfrm>
            <a:off x="5361471" y="-1920271"/>
            <a:ext cx="8168262" cy="8168260"/>
          </a:xfrm>
          <a:prstGeom prst="arc">
            <a:avLst>
              <a:gd name="adj1" fmla="val 7433064"/>
              <a:gd name="adj2" fmla="val 11410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633F85-7409-4DD5-B0D1-2AAF26F6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9422" y="0"/>
            <a:ext cx="6552578" cy="5965526"/>
          </a:xfrm>
          <a:custGeom>
            <a:avLst/>
            <a:gdLst>
              <a:gd name="connsiteX0" fmla="*/ 618515 w 6552578"/>
              <a:gd name="connsiteY0" fmla="*/ 0 h 5965526"/>
              <a:gd name="connsiteX1" fmla="*/ 6552578 w 6552578"/>
              <a:gd name="connsiteY1" fmla="*/ 0 h 5965526"/>
              <a:gd name="connsiteX2" fmla="*/ 6552578 w 6552578"/>
              <a:gd name="connsiteY2" fmla="*/ 4882974 h 5965526"/>
              <a:gd name="connsiteX3" fmla="*/ 6334194 w 6552578"/>
              <a:gd name="connsiteY3" fmla="*/ 5081456 h 5965526"/>
              <a:gd name="connsiteX4" fmla="*/ 3871537 w 6552578"/>
              <a:gd name="connsiteY4" fmla="*/ 5965526 h 5965526"/>
              <a:gd name="connsiteX5" fmla="*/ 0 w 6552578"/>
              <a:gd name="connsiteY5" fmla="*/ 2093989 h 5965526"/>
              <a:gd name="connsiteX6" fmla="*/ 512935 w 6552578"/>
              <a:gd name="connsiteY6" fmla="*/ 166905 h 59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578" h="5965526">
                <a:moveTo>
                  <a:pt x="618515" y="0"/>
                </a:moveTo>
                <a:lnTo>
                  <a:pt x="6552578" y="0"/>
                </a:lnTo>
                <a:lnTo>
                  <a:pt x="6552578" y="4882974"/>
                </a:lnTo>
                <a:lnTo>
                  <a:pt x="6334194" y="5081456"/>
                </a:lnTo>
                <a:cubicBezTo>
                  <a:pt x="5664964" y="5633753"/>
                  <a:pt x="4806995" y="5965526"/>
                  <a:pt x="3871537" y="5965526"/>
                </a:cubicBezTo>
                <a:cubicBezTo>
                  <a:pt x="1733347" y="5965526"/>
                  <a:pt x="0" y="4232179"/>
                  <a:pt x="0" y="2093989"/>
                </a:cubicBezTo>
                <a:cubicBezTo>
                  <a:pt x="0" y="1392395"/>
                  <a:pt x="186623" y="734390"/>
                  <a:pt x="512935" y="1669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2124729"/>
            <a:ext cx="3108960" cy="3108960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CCA8F9-9DC2-41EE-84FA-020C15068925}"/>
              </a:ext>
            </a:extLst>
          </p:cNvPr>
          <p:cNvSpPr/>
          <p:nvPr userDrawn="1"/>
        </p:nvSpPr>
        <p:spPr>
          <a:xfrm>
            <a:off x="5122935" y="-2158807"/>
            <a:ext cx="8645334" cy="8645332"/>
          </a:xfrm>
          <a:prstGeom prst="arc">
            <a:avLst>
              <a:gd name="adj1" fmla="val 6708937"/>
              <a:gd name="adj2" fmla="val 123638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81AF6-C5F1-448A-8CA4-15DFC8C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D9FF-1075-49AE-81E1-3A800281B142}" type="datetime1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07AC-DD76-4557-8199-3C087F75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48E9B-0743-4DE2-A59C-C8C65A4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59FE1C-CF5B-4163-A3BE-E2E8286AD1CB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American Society of Brewing Chemists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51798A2-B42F-4A01-A8F1-61E525D15C63}"/>
              </a:ext>
            </a:extLst>
          </p:cNvPr>
          <p:cNvSpPr/>
          <p:nvPr userDrawn="1"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5E1E5A6-12AA-42D3-9A6D-DB3306364A98}"/>
              </a:ext>
            </a:extLst>
          </p:cNvPr>
          <p:cNvSpPr/>
          <p:nvPr userDrawn="1"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E2B6C1-C261-4C36-B0F1-29608144B4EC}"/>
              </a:ext>
            </a:extLst>
          </p:cNvPr>
          <p:cNvSpPr/>
          <p:nvPr userDrawn="1"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66663-935B-443B-95EC-0984024602A6}"/>
              </a:ext>
            </a:extLst>
          </p:cNvPr>
          <p:cNvSpPr/>
          <p:nvPr userDrawn="1"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CE76404-4F35-428F-ADE4-32D0EA6C09B2}"/>
              </a:ext>
            </a:extLst>
          </p:cNvPr>
          <p:cNvSpPr/>
          <p:nvPr userDrawn="1"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everal, arranged&#10;&#10;Description automatically generated">
            <a:extLst>
              <a:ext uri="{FF2B5EF4-FFF2-40B4-BE49-F238E27FC236}">
                <a16:creationId xmlns:a16="http://schemas.microsoft.com/office/drawing/2014/main" id="{63DA2A1E-756D-448B-A1A9-A85986F4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8B11BF-6238-484B-B9A8-3030FE37A15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96000"/>
                </a:schemeClr>
              </a:gs>
              <a:gs pos="100000">
                <a:schemeClr val="tx2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521" y="2794981"/>
            <a:ext cx="8821478" cy="830997"/>
          </a:xfrm>
          <a:solidFill>
            <a:schemeClr val="accent1">
              <a:alpha val="83000"/>
            </a:schemeClr>
          </a:solidFill>
        </p:spPr>
        <p:txBody>
          <a:bodyPr wrap="square" lIns="182880" anchor="ctr" anchorCtr="0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solidFill>
            <a:schemeClr val="tx1">
              <a:alpha val="52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463D-1D15-4C8E-8904-FB1015E3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3DD-18CF-451E-A68A-C837A50CA867}" type="datetime1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7834A-E3EB-4D55-8696-548EFFE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4DCF-BBB5-4E65-B279-A2351F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7B4352-D1BB-4505-834E-666925B7C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532646" cy="5470357"/>
          </a:xfrm>
          <a:custGeom>
            <a:avLst/>
            <a:gdLst>
              <a:gd name="connsiteX0" fmla="*/ 0 w 6532646"/>
              <a:gd name="connsiteY0" fmla="*/ 0 h 5470357"/>
              <a:gd name="connsiteX1" fmla="*/ 6000618 w 6532646"/>
              <a:gd name="connsiteY1" fmla="*/ 0 h 5470357"/>
              <a:gd name="connsiteX2" fmla="*/ 6098727 w 6532646"/>
              <a:gd name="connsiteY2" fmla="*/ 161492 h 5470357"/>
              <a:gd name="connsiteX3" fmla="*/ 6532646 w 6532646"/>
              <a:gd name="connsiteY3" fmla="*/ 1875171 h 5470357"/>
              <a:gd name="connsiteX4" fmla="*/ 2937460 w 6532646"/>
              <a:gd name="connsiteY4" fmla="*/ 5470357 h 5470357"/>
              <a:gd name="connsiteX5" fmla="*/ 163240 w 6532646"/>
              <a:gd name="connsiteY5" fmla="*/ 4162043 h 5470357"/>
              <a:gd name="connsiteX6" fmla="*/ 0 w 6532646"/>
              <a:gd name="connsiteY6" fmla="*/ 3943746 h 54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646" h="5470357">
                <a:moveTo>
                  <a:pt x="0" y="0"/>
                </a:moveTo>
                <a:lnTo>
                  <a:pt x="6000618" y="0"/>
                </a:lnTo>
                <a:lnTo>
                  <a:pt x="6098727" y="161492"/>
                </a:lnTo>
                <a:cubicBezTo>
                  <a:pt x="6375457" y="670906"/>
                  <a:pt x="6532646" y="1254682"/>
                  <a:pt x="6532646" y="1875171"/>
                </a:cubicBezTo>
                <a:cubicBezTo>
                  <a:pt x="6532646" y="3860737"/>
                  <a:pt x="4923026" y="5470357"/>
                  <a:pt x="2937460" y="5470357"/>
                </a:cubicBezTo>
                <a:cubicBezTo>
                  <a:pt x="1820579" y="5470357"/>
                  <a:pt x="822650" y="4961063"/>
                  <a:pt x="163240" y="4162043"/>
                </a:cubicBezTo>
                <a:lnTo>
                  <a:pt x="0" y="39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yellow surface&#10;&#10;Description automatically generated with low confidence">
            <a:extLst>
              <a:ext uri="{FF2B5EF4-FFF2-40B4-BE49-F238E27FC236}">
                <a16:creationId xmlns:a16="http://schemas.microsoft.com/office/drawing/2014/main" id="{01CDD7BF-5523-4041-8061-934444663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r="480" b="68187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7EDB3-1F32-4125-8CB3-0EEFA3751E49}"/>
              </a:ext>
            </a:extLst>
          </p:cNvPr>
          <p:cNvSpPr/>
          <p:nvPr userDrawn="1"/>
        </p:nvSpPr>
        <p:spPr>
          <a:xfrm>
            <a:off x="0" y="6485860"/>
            <a:ext cx="9962707" cy="372140"/>
          </a:xfrm>
          <a:prstGeom prst="rect">
            <a:avLst/>
          </a:prstGeom>
          <a:gradFill flip="none" rotWithShape="1">
            <a:gsLst>
              <a:gs pos="6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9A6F-D0FF-429A-B74B-988691AC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8534-20FF-428C-A5B5-E792690E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00B8AE-DF69-4F86-ADE3-928BC0E92655}" type="datetime1">
              <a:rPr lang="en-US" smtClean="0"/>
              <a:t>5/25/22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6DEE15-4979-469B-8A1E-7FC35BE4BE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939940"/>
            <a:ext cx="1188720" cy="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 (other than required slides).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REQUIRED slides must remain. Update the slides content for your session and delete the “required” label</a:t>
            </a:r>
          </a:p>
          <a:p>
            <a:pPr marL="571500" lvl="1" indent="-342900"/>
            <a:r>
              <a:rPr lang="en-US" sz="1600" dirty="0"/>
              <a:t>These slides ensure consistent messaging and branding across association events and a foundation for a quality member learning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Other than the required slides, 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the required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8C888-8388-42FA-9BF8-9A501D4B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10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3DF0A6A-D305-4A11-A0FD-8EA9DECF16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0194"/>
          <a:stretch/>
        </p:blipFill>
        <p:spPr>
          <a:xfrm>
            <a:off x="0" y="1"/>
            <a:ext cx="6532646" cy="5470357"/>
          </a:xfrm>
          <a:solidFill>
            <a:schemeClr val="bg1">
              <a:lumMod val="95000"/>
            </a:schemeClr>
          </a:solidFill>
          <a:ln w="19050">
            <a:solidFill>
              <a:srgbClr val="D4A626">
                <a:alpha val="54000"/>
              </a:srgb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2B020-06DB-48F1-8BD1-CC8E4FA8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One 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B5E16-835C-4574-AA98-310F81E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0CEED-2922-49BE-A721-CE97CE091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6977" y="4392853"/>
            <a:ext cx="4710223" cy="640080"/>
          </a:xfrm>
        </p:spPr>
        <p:txBody>
          <a:bodyPr/>
          <a:lstStyle/>
          <a:p>
            <a:r>
              <a:rPr lang="en-US" dirty="0"/>
              <a:t>That You’ll Apply</a:t>
            </a:r>
          </a:p>
        </p:txBody>
      </p:sp>
    </p:spTree>
    <p:extLst>
      <p:ext uri="{BB962C8B-B14F-4D97-AF65-F5344CB8AC3E}">
        <p14:creationId xmlns:p14="http://schemas.microsoft.com/office/powerpoint/2010/main" val="299401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>
          <a:ln>
            <a:solidFill>
              <a:srgbClr val="E0EAAE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735B6-4620-449D-8238-8757B8A161BC}"/>
              </a:ext>
            </a:extLst>
          </p:cNvPr>
          <p:cNvSpPr txBox="1"/>
          <p:nvPr/>
        </p:nvSpPr>
        <p:spPr>
          <a:xfrm>
            <a:off x="0" y="2421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D182D-C513-4C6A-AC19-B642E7F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1FA3A-9039-4A6D-904A-72DD6E5C8D96}"/>
              </a:ext>
            </a:extLst>
          </p:cNvPr>
          <p:cNvGrpSpPr/>
          <p:nvPr/>
        </p:nvGrpSpPr>
        <p:grpSpPr>
          <a:xfrm>
            <a:off x="3890573" y="1472873"/>
            <a:ext cx="4410854" cy="3862805"/>
            <a:chOff x="3481975" y="1472873"/>
            <a:chExt cx="4410854" cy="3862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F169C-5D28-409C-9DC9-A1A4CB8B8299}"/>
                </a:ext>
              </a:extLst>
            </p:cNvPr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A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0D9557-9426-4171-8675-285C557410FA}"/>
                </a:ext>
              </a:extLst>
            </p:cNvPr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bIns="274320"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Q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3415D3-2D64-49E6-B51A-EEEC7FF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5BC04D-C539-4CBA-B396-096E28FE731C}"/>
              </a:ext>
            </a:extLst>
          </p:cNvPr>
          <p:cNvSpPr txBox="1"/>
          <p:nvPr/>
        </p:nvSpPr>
        <p:spPr>
          <a:xfrm>
            <a:off x="10798921" y="13652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2530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EF68-433B-4884-B280-334BD444E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3B86E-155B-4A08-86CB-5BA01E08B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9C-8BC1-4DCD-9A86-E1987C9B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Placeholder 18" descr="A picture containing indoor, barrel, vessel, container&#10;&#10;Description automatically generated">
            <a:extLst>
              <a:ext uri="{FF2B5EF4-FFF2-40B4-BE49-F238E27FC236}">
                <a16:creationId xmlns:a16="http://schemas.microsoft.com/office/drawing/2014/main" id="{97E35B18-F7FA-4C26-9535-087AA28951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2" r="19952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401445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954517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3C7-0169-4AE3-908C-2B036226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689264" y="2283307"/>
            <a:ext cx="39051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+mj-lt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F7E73-0749-497F-9C41-B3F34F15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A3BB1D-4C00-423B-987C-56D30FD2DDC7}"/>
              </a:ext>
            </a:extLst>
          </p:cNvPr>
          <p:cNvGrpSpPr/>
          <p:nvPr/>
        </p:nvGrpSpPr>
        <p:grpSpPr>
          <a:xfrm>
            <a:off x="503854" y="1536090"/>
            <a:ext cx="967765" cy="967765"/>
            <a:chOff x="445305" y="1704522"/>
            <a:chExt cx="967765" cy="96776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22F7ED0-A133-4BE2-B13F-6895D126F89F}"/>
                </a:ext>
              </a:extLst>
            </p:cNvPr>
            <p:cNvSpPr/>
            <p:nvPr/>
          </p:nvSpPr>
          <p:spPr>
            <a:xfrm>
              <a:off x="445305" y="1704522"/>
              <a:ext cx="967765" cy="9677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19F5F225-059D-45E4-A661-A24AACE9A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21" y="1873190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ter Brewers">
      <a:dk1>
        <a:sysClr val="windowText" lastClr="000000"/>
      </a:dk1>
      <a:lt1>
        <a:sysClr val="window" lastClr="FFFFFF"/>
      </a:lt1>
      <a:dk2>
        <a:srgbClr val="545759"/>
      </a:dk2>
      <a:lt2>
        <a:srgbClr val="D8D8D8"/>
      </a:lt2>
      <a:accent1>
        <a:srgbClr val="CD9700"/>
      </a:accent1>
      <a:accent2>
        <a:srgbClr val="000000"/>
      </a:accent2>
      <a:accent3>
        <a:srgbClr val="A42035"/>
      </a:accent3>
      <a:accent4>
        <a:srgbClr val="545759"/>
      </a:accent4>
      <a:accent5>
        <a:srgbClr val="A5A5A5"/>
      </a:accent5>
      <a:accent6>
        <a:srgbClr val="D8D8D8"/>
      </a:accent6>
      <a:hlink>
        <a:srgbClr val="CD9700"/>
      </a:hlink>
      <a:folHlink>
        <a:srgbClr val="A42035"/>
      </a:folHlink>
    </a:clrScheme>
    <a:fontScheme name="Custom 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B4A9EA9BBFA469F3E2296DDEB5DE7" ma:contentTypeVersion="2" ma:contentTypeDescription="Create a new document." ma:contentTypeScope="" ma:versionID="06ed0e7029e9060d89c450a8a2e1acd9">
  <xsd:schema xmlns:xsd="http://www.w3.org/2001/XMLSchema" xmlns:xs="http://www.w3.org/2001/XMLSchema" xmlns:p="http://schemas.microsoft.com/office/2006/metadata/properties" xmlns:ns1="http://schemas.microsoft.com/sharepoint/v3" xmlns:ns2="8e903f66-ecc0-480d-9af3-1d2faccfd126" targetNamespace="http://schemas.microsoft.com/office/2006/metadata/properties" ma:root="true" ma:fieldsID="fc093d3e52157ccf2bb3113f368c8b03" ns1:_="" ns2:_="">
    <xsd:import namespace="http://schemas.microsoft.com/sharepoint/v3"/>
    <xsd:import namespace="8e903f66-ecc0-480d-9af3-1d2faccfd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3f66-ecc0-480d-9af3-1d2faccfd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9B811A-8DF5-4453-AA4B-68493794984E}"/>
</file>

<file path=customXml/itemProps2.xml><?xml version="1.0" encoding="utf-8"?>
<ds:datastoreItem xmlns:ds="http://schemas.openxmlformats.org/officeDocument/2006/customXml" ds:itemID="{D30C31E0-472C-45D0-BDC0-17F194B915A8}"/>
</file>

<file path=customXml/itemProps3.xml><?xml version="1.0" encoding="utf-8"?>
<ds:datastoreItem xmlns:ds="http://schemas.openxmlformats.org/officeDocument/2006/customXml" ds:itemID="{27172419-F87E-4B72-AB63-B15DCEF3A989}"/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847</Words>
  <Application>Microsoft Macintosh PowerPoint</Application>
  <PresentationFormat>Widescreen</PresentationFormat>
  <Paragraphs>97</Paragraphs>
  <Slides>14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Symbol</vt:lpstr>
      <vt:lpstr>Verdana</vt:lpstr>
      <vt:lpstr>Wingdings</vt:lpstr>
      <vt:lpstr>Office Theme</vt:lpstr>
      <vt:lpstr>Using this Slide Deck</vt:lpstr>
      <vt:lpstr>Ensure Slide Clarity</vt:lpstr>
      <vt:lpstr>Get Copyright Permission</vt:lpstr>
      <vt:lpstr>Presentation Title Here</vt:lpstr>
      <vt:lpstr>Title and Content Layout</vt:lpstr>
      <vt:lpstr>Two Content Layout</vt:lpstr>
      <vt:lpstr>Title, Content &amp; Photo Layout</vt:lpstr>
      <vt:lpstr>Chart or Graph</vt:lpstr>
      <vt:lpstr>Icons</vt:lpstr>
      <vt:lpstr>PowerPoint Presentation</vt:lpstr>
      <vt:lpstr>Section Header Layout</vt:lpstr>
      <vt:lpstr>One Thing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Katie Hamel</cp:lastModifiedBy>
  <cp:revision>43</cp:revision>
  <dcterms:created xsi:type="dcterms:W3CDTF">2021-04-21T17:24:54Z</dcterms:created>
  <dcterms:modified xsi:type="dcterms:W3CDTF">2022-05-25T15:18:10Z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0x01010054DB4A9EA9BBFA469F3E2296DDEB5DE7</vt:lpwstr>
  </property>
</Properties>
</file>